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70AA2-A314-4AAD-ABA6-592318C2A534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BE4FE-94F5-4736-BD21-D3F517A3B6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9198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70AA2-A314-4AAD-ABA6-592318C2A534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BE4FE-94F5-4736-BD21-D3F517A3B6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0085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70AA2-A314-4AAD-ABA6-592318C2A534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BE4FE-94F5-4736-BD21-D3F517A3B6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6117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70AA2-A314-4AAD-ABA6-592318C2A534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BE4FE-94F5-4736-BD21-D3F517A3B6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9707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70AA2-A314-4AAD-ABA6-592318C2A534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BE4FE-94F5-4736-BD21-D3F517A3B6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183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70AA2-A314-4AAD-ABA6-592318C2A534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BE4FE-94F5-4736-BD21-D3F517A3B6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3328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70AA2-A314-4AAD-ABA6-592318C2A534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BE4FE-94F5-4736-BD21-D3F517A3B6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3640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70AA2-A314-4AAD-ABA6-592318C2A534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BE4FE-94F5-4736-BD21-D3F517A3B6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0592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70AA2-A314-4AAD-ABA6-592318C2A534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BE4FE-94F5-4736-BD21-D3F517A3B6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425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70AA2-A314-4AAD-ABA6-592318C2A534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BE4FE-94F5-4736-BD21-D3F517A3B6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4130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70AA2-A314-4AAD-ABA6-592318C2A534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BE4FE-94F5-4736-BD21-D3F517A3B6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7214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70AA2-A314-4AAD-ABA6-592318C2A534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BE4FE-94F5-4736-BD21-D3F517A3B6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3504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https://ds04.infourok.ru/uploads/ex/0fd1/0001e490-ab61233a/2/hello_html_m6eed939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3976" y="481549"/>
            <a:ext cx="545911" cy="528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4576761" y="981434"/>
            <a:ext cx="0" cy="58408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7" descr="C:\Users\Semyon\Desktop\Новый точечный рисунок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0541" y="5374149"/>
            <a:ext cx="417330" cy="451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587439" y="897115"/>
            <a:ext cx="1800494" cy="192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50" dirty="0"/>
              <a:t>у Вас есть доступ в Интернет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99049" y="839882"/>
            <a:ext cx="179466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50" dirty="0"/>
              <a:t>Вы предпочитаете обратиться за сертификатом лично</a:t>
            </a:r>
          </a:p>
        </p:txBody>
      </p:sp>
      <p:sp>
        <p:nvSpPr>
          <p:cNvPr id="10" name="Шестиугольник 9"/>
          <p:cNvSpPr/>
          <p:nvPr/>
        </p:nvSpPr>
        <p:spPr>
          <a:xfrm rot="5400000">
            <a:off x="2539007" y="1213805"/>
            <a:ext cx="214419" cy="17650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65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H="1">
            <a:off x="2506279" y="1144997"/>
            <a:ext cx="139938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508918" y="1211946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506279" y="1379893"/>
            <a:ext cx="139938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642918" y="1446840"/>
            <a:ext cx="3300" cy="24925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V="1">
            <a:off x="2641293" y="1143923"/>
            <a:ext cx="1792656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777341" y="1172755"/>
            <a:ext cx="1656610" cy="592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50" dirty="0">
                <a:solidFill>
                  <a:srgbClr val="0070C0"/>
                </a:solidFill>
              </a:rPr>
              <a:t>начиная с </a:t>
            </a:r>
            <a:r>
              <a:rPr lang="ru-RU" sz="650" dirty="0" smtClean="0">
                <a:solidFill>
                  <a:srgbClr val="FF0000"/>
                </a:solidFill>
              </a:rPr>
              <a:t>ноября </a:t>
            </a:r>
            <a:r>
              <a:rPr lang="ru-RU" sz="650" dirty="0">
                <a:solidFill>
                  <a:srgbClr val="FF0000"/>
                </a:solidFill>
              </a:rPr>
              <a:t>201</a:t>
            </a:r>
            <a:r>
              <a:rPr lang="en-US" sz="650" dirty="0">
                <a:solidFill>
                  <a:srgbClr val="FF0000"/>
                </a:solidFill>
              </a:rPr>
              <a:t>9</a:t>
            </a:r>
            <a:r>
              <a:rPr lang="ru-RU" sz="650" dirty="0">
                <a:solidFill>
                  <a:srgbClr val="FF0000"/>
                </a:solidFill>
              </a:rPr>
              <a:t> года</a:t>
            </a:r>
            <a:r>
              <a:rPr lang="ru-RU" sz="650" dirty="0">
                <a:solidFill>
                  <a:srgbClr val="7030A0"/>
                </a:solidFill>
              </a:rPr>
              <a:t> </a:t>
            </a:r>
            <a:r>
              <a:rPr lang="ru-RU" sz="650" dirty="0">
                <a:solidFill>
                  <a:srgbClr val="0070C0"/>
                </a:solidFill>
              </a:rPr>
              <a:t>зайдите на портал </a:t>
            </a:r>
            <a:r>
              <a:rPr lang="en-US" sz="650" dirty="0" smtClean="0">
                <a:solidFill>
                  <a:srgbClr val="FF0000"/>
                </a:solidFill>
              </a:rPr>
              <a:t>volgograd.pfdo.ru</a:t>
            </a:r>
            <a:r>
              <a:rPr lang="en-US" sz="650" dirty="0" smtClean="0">
                <a:solidFill>
                  <a:srgbClr val="0070C0"/>
                </a:solidFill>
              </a:rPr>
              <a:t> </a:t>
            </a:r>
            <a:r>
              <a:rPr lang="ru-RU" sz="650" dirty="0" smtClean="0">
                <a:solidFill>
                  <a:srgbClr val="0070C0"/>
                </a:solidFill>
              </a:rPr>
              <a:t>в </a:t>
            </a:r>
            <a:r>
              <a:rPr lang="ru-RU" sz="650" dirty="0">
                <a:solidFill>
                  <a:srgbClr val="0070C0"/>
                </a:solidFill>
              </a:rPr>
              <a:t>раздел «Получить сертификат в своем районе».</a:t>
            </a:r>
          </a:p>
          <a:p>
            <a:pPr algn="just"/>
            <a:r>
              <a:rPr lang="ru-RU" sz="650" dirty="0">
                <a:solidFill>
                  <a:srgbClr val="0070C0"/>
                </a:solidFill>
              </a:rPr>
              <a:t>Заполните электронную заявку на получение сертификата.</a:t>
            </a:r>
          </a:p>
        </p:txBody>
      </p:sp>
      <p:sp>
        <p:nvSpPr>
          <p:cNvPr id="46" name="Шестиугольник 45"/>
          <p:cNvSpPr/>
          <p:nvPr/>
        </p:nvSpPr>
        <p:spPr>
          <a:xfrm rot="5400000">
            <a:off x="2539007" y="3706390"/>
            <a:ext cx="214419" cy="17650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65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4</a:t>
            </a: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 flipH="1">
            <a:off x="2506279" y="3637582"/>
            <a:ext cx="139938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2508918" y="3704530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2506279" y="3872476"/>
            <a:ext cx="139938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2642917" y="3939426"/>
            <a:ext cx="5476" cy="12462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V="1">
            <a:off x="2641294" y="3636508"/>
            <a:ext cx="1792656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2777341" y="3665338"/>
            <a:ext cx="1656610" cy="592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50" dirty="0">
                <a:solidFill>
                  <a:srgbClr val="0070C0"/>
                </a:solidFill>
              </a:rPr>
              <a:t>Распечатайте или перепишите заявление на получение сертификата, направленное Вам на электронную почту по результатам подачи электронной заявки (шаг 1). </a:t>
            </a:r>
          </a:p>
        </p:txBody>
      </p:sp>
      <p:sp>
        <p:nvSpPr>
          <p:cNvPr id="53" name="Шестиугольник 52"/>
          <p:cNvSpPr/>
          <p:nvPr/>
        </p:nvSpPr>
        <p:spPr>
          <a:xfrm rot="5400000">
            <a:off x="2541184" y="1883022"/>
            <a:ext cx="214419" cy="17650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65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 flipH="1">
            <a:off x="2508453" y="1814213"/>
            <a:ext cx="139938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2511094" y="1881161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2508453" y="2049110"/>
            <a:ext cx="139938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2645094" y="2116057"/>
            <a:ext cx="3300" cy="4275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flipV="1">
            <a:off x="2643470" y="1813140"/>
            <a:ext cx="1792656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2779515" y="1841972"/>
            <a:ext cx="1656610" cy="792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50" dirty="0">
                <a:solidFill>
                  <a:srgbClr val="0070C0"/>
                </a:solidFill>
              </a:rPr>
              <a:t>Используете присланные по результатам заполнения электронной заявки номер сертификата и пароль для авторизации в системе </a:t>
            </a:r>
            <a:r>
              <a:rPr lang="en-US" sz="650" dirty="0" smtClean="0">
                <a:solidFill>
                  <a:srgbClr val="FF0000"/>
                </a:solidFill>
              </a:rPr>
              <a:t>volgograd.pfdo.ru</a:t>
            </a:r>
            <a:r>
              <a:rPr lang="ru-RU" sz="650" dirty="0" smtClean="0">
                <a:solidFill>
                  <a:srgbClr val="FF0000"/>
                </a:solidFill>
              </a:rPr>
              <a:t>.</a:t>
            </a:r>
            <a:r>
              <a:rPr lang="ru-RU" sz="650" dirty="0" smtClean="0">
                <a:solidFill>
                  <a:srgbClr val="0070C0"/>
                </a:solidFill>
              </a:rPr>
              <a:t>.</a:t>
            </a:r>
            <a:endParaRPr lang="ru-RU" sz="650" dirty="0">
              <a:solidFill>
                <a:srgbClr val="0070C0"/>
              </a:solidFill>
            </a:endParaRPr>
          </a:p>
          <a:p>
            <a:pPr algn="just"/>
            <a:r>
              <a:rPr lang="ru-RU" sz="650" dirty="0">
                <a:solidFill>
                  <a:srgbClr val="0070C0"/>
                </a:solidFill>
              </a:rPr>
              <a:t>Выберите через личный кабинет кружки и секции в системе </a:t>
            </a:r>
            <a:r>
              <a:rPr lang="en-US" sz="650" dirty="0">
                <a:solidFill>
                  <a:srgbClr val="FF0000"/>
                </a:solidFill>
              </a:rPr>
              <a:t>volgograd.pfdo.ru</a:t>
            </a:r>
            <a:r>
              <a:rPr lang="ru-RU" sz="650" dirty="0" smtClean="0">
                <a:solidFill>
                  <a:srgbClr val="FF0000"/>
                </a:solidFill>
              </a:rPr>
              <a:t>. </a:t>
            </a:r>
            <a:r>
              <a:rPr lang="ru-RU" sz="650" dirty="0">
                <a:solidFill>
                  <a:srgbClr val="0070C0"/>
                </a:solidFill>
              </a:rPr>
              <a:t>Подайте электронные заявки.</a:t>
            </a:r>
          </a:p>
        </p:txBody>
      </p:sp>
      <p:sp>
        <p:nvSpPr>
          <p:cNvPr id="61" name="Шестиугольник 60"/>
          <p:cNvSpPr/>
          <p:nvPr/>
        </p:nvSpPr>
        <p:spPr>
          <a:xfrm rot="5400000">
            <a:off x="2539007" y="2717021"/>
            <a:ext cx="214419" cy="17650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65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62" name="Прямая соединительная линия 61"/>
          <p:cNvCxnSpPr/>
          <p:nvPr/>
        </p:nvCxnSpPr>
        <p:spPr>
          <a:xfrm flipH="1">
            <a:off x="2506279" y="2648213"/>
            <a:ext cx="139938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2508918" y="2715162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2506279" y="2883109"/>
            <a:ext cx="139938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2642918" y="2950057"/>
            <a:ext cx="3300" cy="24925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V="1">
            <a:off x="2641294" y="2647139"/>
            <a:ext cx="1792656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2777341" y="2675970"/>
            <a:ext cx="1656610" cy="992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50" dirty="0">
                <a:solidFill>
                  <a:srgbClr val="0070C0"/>
                </a:solidFill>
              </a:rPr>
              <a:t>Дождитесь подтверждения получения Вашей заявки от организации (перевода заявки в статус «подтвержденная» в Вашем личном кабинете). Ознакомьтесь с договором-офертой об обучении и распечатайте или подпишите заявление на зачисление на обучение по выбранному кружку, доступное в Вашем личном кабинете</a:t>
            </a:r>
          </a:p>
        </p:txBody>
      </p:sp>
      <p:sp>
        <p:nvSpPr>
          <p:cNvPr id="69" name="Шестиугольник 68"/>
          <p:cNvSpPr/>
          <p:nvPr/>
        </p:nvSpPr>
        <p:spPr>
          <a:xfrm rot="5400000">
            <a:off x="2539007" y="4237699"/>
            <a:ext cx="214419" cy="17650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65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5</a:t>
            </a:r>
          </a:p>
        </p:txBody>
      </p:sp>
      <p:cxnSp>
        <p:nvCxnSpPr>
          <p:cNvPr id="70" name="Прямая соединительная линия 69"/>
          <p:cNvCxnSpPr/>
          <p:nvPr/>
        </p:nvCxnSpPr>
        <p:spPr>
          <a:xfrm flipH="1">
            <a:off x="2506279" y="4168891"/>
            <a:ext cx="139938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2508918" y="4235840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2506279" y="4403787"/>
            <a:ext cx="139938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flipH="1">
            <a:off x="2641295" y="4470736"/>
            <a:ext cx="1623" cy="81468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flipV="1">
            <a:off x="2648394" y="4218849"/>
            <a:ext cx="1792656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2777341" y="4196648"/>
            <a:ext cx="1656610" cy="13926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50" dirty="0">
                <a:solidFill>
                  <a:srgbClr val="0070C0"/>
                </a:solidFill>
              </a:rPr>
              <a:t>Отнесите лично (или передайте вместе с ребенком) заявления, распечатанные на шагах 3 и 4, и подтверждающие документы (перечень которых размещен на портале системе</a:t>
            </a:r>
            <a:r>
              <a:rPr lang="en-US" sz="650" dirty="0">
                <a:solidFill>
                  <a:srgbClr val="0070C0"/>
                </a:solidFill>
              </a:rPr>
              <a:t> </a:t>
            </a:r>
            <a:r>
              <a:rPr lang="en-US" sz="650" dirty="0">
                <a:solidFill>
                  <a:srgbClr val="FF0000"/>
                </a:solidFill>
              </a:rPr>
              <a:t>volgograd.pfdo.ru</a:t>
            </a:r>
            <a:r>
              <a:rPr lang="ru-RU" sz="650" dirty="0" smtClean="0">
                <a:solidFill>
                  <a:srgbClr val="0070C0"/>
                </a:solidFill>
              </a:rPr>
              <a:t>), </a:t>
            </a:r>
            <a:r>
              <a:rPr lang="ru-RU" sz="650" dirty="0">
                <a:solidFill>
                  <a:srgbClr val="0070C0"/>
                </a:solidFill>
              </a:rPr>
              <a:t>в организацию, кружок которой Вы выбрали для обучения.</a:t>
            </a:r>
          </a:p>
          <a:p>
            <a:pPr algn="just"/>
            <a:r>
              <a:rPr lang="ru-RU" sz="650" dirty="0">
                <a:solidFill>
                  <a:srgbClr val="0070C0"/>
                </a:solidFill>
              </a:rPr>
              <a:t>Представитель организации проверит правильность заполнения заявления на получение сертификата, после окончательно активирует Ваш личный кабинет. Ребенок будет зачислен на выбранный кружок.</a:t>
            </a:r>
          </a:p>
        </p:txBody>
      </p:sp>
      <p:sp>
        <p:nvSpPr>
          <p:cNvPr id="81" name="Шестиугольник 80"/>
          <p:cNvSpPr/>
          <p:nvPr/>
        </p:nvSpPr>
        <p:spPr>
          <a:xfrm rot="5400000">
            <a:off x="2541184" y="5966265"/>
            <a:ext cx="214419" cy="17650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65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6</a:t>
            </a:r>
          </a:p>
        </p:txBody>
      </p:sp>
      <p:cxnSp>
        <p:nvCxnSpPr>
          <p:cNvPr id="82" name="Прямая соединительная линия 81"/>
          <p:cNvCxnSpPr/>
          <p:nvPr/>
        </p:nvCxnSpPr>
        <p:spPr>
          <a:xfrm flipH="1">
            <a:off x="2508453" y="5897457"/>
            <a:ext cx="139938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>
            <a:off x="2511094" y="5964405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2508453" y="6132354"/>
            <a:ext cx="139938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>
            <a:off x="2645093" y="6199301"/>
            <a:ext cx="3300" cy="24925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 flipV="1">
            <a:off x="2643469" y="5896384"/>
            <a:ext cx="1792656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2779515" y="5925213"/>
            <a:ext cx="1656610" cy="792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50" dirty="0">
                <a:solidFill>
                  <a:srgbClr val="0070C0"/>
                </a:solidFill>
              </a:rPr>
              <a:t>Теперь, когда сертификат Вашего ребенка подтвержден, Вы сможете выбирать и записываться на образовательные программы за счет сертификата без необходимости его повторного получения. Просто повторяйте шаги 2 и 3.</a:t>
            </a:r>
          </a:p>
        </p:txBody>
      </p:sp>
      <p:sp>
        <p:nvSpPr>
          <p:cNvPr id="88" name="Шестиугольник 87"/>
          <p:cNvSpPr/>
          <p:nvPr/>
        </p:nvSpPr>
        <p:spPr>
          <a:xfrm rot="5400000">
            <a:off x="4696764" y="1218478"/>
            <a:ext cx="214419" cy="17650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65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89" name="Прямая соединительная линия 88"/>
          <p:cNvCxnSpPr/>
          <p:nvPr/>
        </p:nvCxnSpPr>
        <p:spPr>
          <a:xfrm flipH="1">
            <a:off x="4664034" y="1149669"/>
            <a:ext cx="139938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4666674" y="1216619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>
            <a:off x="4664034" y="1384566"/>
            <a:ext cx="139938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>
            <a:off x="4800673" y="1451513"/>
            <a:ext cx="3300" cy="41255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 flipV="1">
            <a:off x="4799049" y="1148596"/>
            <a:ext cx="1792656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4935096" y="1177427"/>
            <a:ext cx="165661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50" dirty="0">
                <a:solidFill>
                  <a:srgbClr val="0070C0"/>
                </a:solidFill>
              </a:rPr>
              <a:t>начиная с </a:t>
            </a:r>
            <a:r>
              <a:rPr lang="ru-RU" sz="650" dirty="0" smtClean="0">
                <a:solidFill>
                  <a:srgbClr val="FF0000"/>
                </a:solidFill>
              </a:rPr>
              <a:t>ноября </a:t>
            </a:r>
            <a:r>
              <a:rPr lang="ru-RU" sz="650" dirty="0">
                <a:solidFill>
                  <a:srgbClr val="FF0000"/>
                </a:solidFill>
              </a:rPr>
              <a:t>201</a:t>
            </a:r>
            <a:r>
              <a:rPr lang="en-US" sz="650" dirty="0">
                <a:solidFill>
                  <a:srgbClr val="FF0000"/>
                </a:solidFill>
              </a:rPr>
              <a:t>9</a:t>
            </a:r>
            <a:r>
              <a:rPr lang="ru-RU" sz="650" dirty="0">
                <a:solidFill>
                  <a:srgbClr val="FF0000"/>
                </a:solidFill>
              </a:rPr>
              <a:t> года </a:t>
            </a:r>
            <a:r>
              <a:rPr lang="ru-RU" sz="650" dirty="0">
                <a:solidFill>
                  <a:srgbClr val="0070C0"/>
                </a:solidFill>
              </a:rPr>
              <a:t>обратитесь с документами* на ребенка в одну из организаций, уполномоченных на прием заявлений на получение сертификата, </a:t>
            </a:r>
            <a:r>
              <a:rPr lang="ru-RU" sz="650" dirty="0">
                <a:solidFill>
                  <a:srgbClr val="FF0000"/>
                </a:solidFill>
              </a:rPr>
              <a:t>перечень которых указан на </a:t>
            </a:r>
            <a:r>
              <a:rPr lang="ru-RU" sz="650" dirty="0" smtClean="0">
                <a:solidFill>
                  <a:srgbClr val="FF0000"/>
                </a:solidFill>
              </a:rPr>
              <a:t>портале </a:t>
            </a:r>
            <a:r>
              <a:rPr lang="en-US" sz="650" dirty="0">
                <a:solidFill>
                  <a:srgbClr val="FF0000"/>
                </a:solidFill>
              </a:rPr>
              <a:t>volgograd.pfdo.ru</a:t>
            </a:r>
            <a:r>
              <a:rPr lang="ru-RU" sz="650" dirty="0" smtClean="0">
                <a:solidFill>
                  <a:srgbClr val="0070C0"/>
                </a:solidFill>
              </a:rPr>
              <a:t>.</a:t>
            </a:r>
            <a:endParaRPr lang="ru-RU" sz="650" dirty="0">
              <a:solidFill>
                <a:srgbClr val="0070C0"/>
              </a:solidFill>
            </a:endParaRPr>
          </a:p>
          <a:p>
            <a:pPr algn="just"/>
            <a:r>
              <a:rPr lang="ru-RU" sz="650" dirty="0">
                <a:solidFill>
                  <a:srgbClr val="0070C0"/>
                </a:solidFill>
              </a:rPr>
              <a:t>Совместно со специалистом организации заполните заявление и подпишите его.</a:t>
            </a:r>
          </a:p>
        </p:txBody>
      </p:sp>
      <p:sp>
        <p:nvSpPr>
          <p:cNvPr id="96" name="Шестиугольник 95"/>
          <p:cNvSpPr/>
          <p:nvPr/>
        </p:nvSpPr>
        <p:spPr>
          <a:xfrm rot="5400000">
            <a:off x="4696764" y="2528896"/>
            <a:ext cx="214419" cy="17650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65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97" name="Прямая соединительная линия 96"/>
          <p:cNvCxnSpPr/>
          <p:nvPr/>
        </p:nvCxnSpPr>
        <p:spPr>
          <a:xfrm flipH="1">
            <a:off x="4664034" y="2460087"/>
            <a:ext cx="139938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>
            <a:off x="4666674" y="2527035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>
            <a:off x="4664034" y="2694984"/>
            <a:ext cx="139938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>
            <a:off x="4800673" y="2761934"/>
            <a:ext cx="3300" cy="52283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>
          <a:xfrm flipV="1">
            <a:off x="4799050" y="2459014"/>
            <a:ext cx="1792656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4935096" y="2487843"/>
            <a:ext cx="165661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50" dirty="0">
                <a:solidFill>
                  <a:srgbClr val="0070C0"/>
                </a:solidFill>
              </a:rPr>
              <a:t>Запишите и сохраните предоставленные Вам специалистом организации номер сертификата. Рекомендуем сохранить и пароль, с его помощью Вы сможете использовать личный кабинет в системе </a:t>
            </a:r>
            <a:r>
              <a:rPr lang="en-US" sz="650" dirty="0" smtClean="0">
                <a:solidFill>
                  <a:srgbClr val="0070C0"/>
                </a:solidFill>
              </a:rPr>
              <a:t>xxx.pfdo.ru</a:t>
            </a:r>
            <a:r>
              <a:rPr lang="ru-RU" sz="650" dirty="0" smtClean="0">
                <a:solidFill>
                  <a:srgbClr val="0070C0"/>
                </a:solidFill>
              </a:rPr>
              <a:t> </a:t>
            </a:r>
            <a:r>
              <a:rPr lang="ru-RU" sz="650" dirty="0">
                <a:solidFill>
                  <a:srgbClr val="0070C0"/>
                </a:solidFill>
              </a:rPr>
              <a:t>для выбора и записи на кружки и секции, а также для получения прочих возможностей сертификата</a:t>
            </a:r>
          </a:p>
        </p:txBody>
      </p:sp>
      <p:sp>
        <p:nvSpPr>
          <p:cNvPr id="104" name="Шестиугольник 103"/>
          <p:cNvSpPr/>
          <p:nvPr/>
        </p:nvSpPr>
        <p:spPr>
          <a:xfrm rot="5400000">
            <a:off x="4696764" y="3464028"/>
            <a:ext cx="214419" cy="17650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65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105" name="Прямая соединительная линия 104"/>
          <p:cNvCxnSpPr/>
          <p:nvPr/>
        </p:nvCxnSpPr>
        <p:spPr>
          <a:xfrm flipH="1">
            <a:off x="4664034" y="3395220"/>
            <a:ext cx="139938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>
            <a:off x="4666674" y="3462169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/>
          <p:nvPr/>
        </p:nvCxnSpPr>
        <p:spPr>
          <a:xfrm>
            <a:off x="4664034" y="3630116"/>
            <a:ext cx="139938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>
            <a:off x="4800673" y="3697064"/>
            <a:ext cx="3300" cy="7086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 flipV="1">
            <a:off x="4799050" y="3394146"/>
            <a:ext cx="1792656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4935096" y="3422978"/>
            <a:ext cx="165661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50" dirty="0">
                <a:solidFill>
                  <a:srgbClr val="0070C0"/>
                </a:solidFill>
              </a:rPr>
              <a:t>Обратитесь в интересующую Вас образовательную организацию для записи на программу дополнительного образования.</a:t>
            </a:r>
          </a:p>
          <a:p>
            <a:pPr algn="just"/>
            <a:r>
              <a:rPr lang="ru-RU" sz="650" dirty="0">
                <a:solidFill>
                  <a:srgbClr val="0070C0"/>
                </a:solidFill>
              </a:rPr>
              <a:t>Вместе со специалистом организации выберите интересующий кружок или секцию, ознакомьтесь с образовательной программой, условиями обучения и подпишите заявление о зачисление на обучение</a:t>
            </a:r>
          </a:p>
        </p:txBody>
      </p:sp>
      <p:sp>
        <p:nvSpPr>
          <p:cNvPr id="113" name="Прямоугольник 112"/>
          <p:cNvSpPr/>
          <p:nvPr/>
        </p:nvSpPr>
        <p:spPr>
          <a:xfrm>
            <a:off x="4935097" y="4570084"/>
            <a:ext cx="1658615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650" dirty="0">
                <a:solidFill>
                  <a:srgbClr val="0070C0"/>
                </a:solidFill>
              </a:rPr>
              <a:t>* Для оформления заявления на получения сертификата Вам понадобятся:</a:t>
            </a:r>
          </a:p>
          <a:p>
            <a:pPr marL="158247" indent="-158247" algn="just">
              <a:buAutoNum type="arabicParenR"/>
            </a:pPr>
            <a:r>
              <a:rPr lang="ru-RU" sz="650" dirty="0">
                <a:solidFill>
                  <a:srgbClr val="0070C0"/>
                </a:solidFill>
              </a:rPr>
              <a:t>документ, удостоверяющий Вашу личность;</a:t>
            </a:r>
          </a:p>
          <a:p>
            <a:pPr marL="158247" indent="-158247" algn="just">
              <a:buAutoNum type="arabicParenR"/>
            </a:pPr>
            <a:r>
              <a:rPr lang="ru-RU" sz="650" dirty="0">
                <a:solidFill>
                  <a:srgbClr val="0070C0"/>
                </a:solidFill>
              </a:rPr>
              <a:t>документ, удостоверяющий личность ребенка</a:t>
            </a:r>
          </a:p>
          <a:p>
            <a:pPr marL="158247" indent="-158247" algn="just">
              <a:buAutoNum type="arabicParenR"/>
            </a:pPr>
            <a:r>
              <a:rPr lang="ru-RU" sz="650" dirty="0">
                <a:solidFill>
                  <a:srgbClr val="0070C0"/>
                </a:solidFill>
              </a:rPr>
              <a:t>документ, содержащий сведения о регистрации ребенка по месту жительства или по месту пребывания;</a:t>
            </a:r>
          </a:p>
          <a:p>
            <a:pPr marL="158247" indent="-158247" algn="just">
              <a:buAutoNum type="arabicParenR"/>
            </a:pPr>
            <a:r>
              <a:rPr lang="ru-RU" sz="650" dirty="0">
                <a:solidFill>
                  <a:srgbClr val="0070C0"/>
                </a:solidFill>
              </a:rPr>
              <a:t>страховое свидетельство обязательного пенсионного страхования ребенка.</a:t>
            </a:r>
          </a:p>
          <a:p>
            <a:pPr algn="just"/>
            <a:endParaRPr lang="ru-RU" sz="650" dirty="0">
              <a:solidFill>
                <a:srgbClr val="C00000"/>
              </a:solidFill>
            </a:endParaRPr>
          </a:p>
          <a:p>
            <a:pPr algn="just"/>
            <a:r>
              <a:rPr lang="ru-RU" sz="650" dirty="0">
                <a:solidFill>
                  <a:srgbClr val="0070C0"/>
                </a:solidFill>
              </a:rPr>
              <a:t>** После получения номера сертификата Вы можете в любой момент начать использовать навигатор </a:t>
            </a:r>
            <a:r>
              <a:rPr lang="en-US" sz="650" dirty="0">
                <a:solidFill>
                  <a:srgbClr val="FF0000"/>
                </a:solidFill>
              </a:rPr>
              <a:t>volgograd.pfdo.ru</a:t>
            </a:r>
            <a:r>
              <a:rPr lang="ru-RU" sz="650" dirty="0" smtClean="0">
                <a:solidFill>
                  <a:srgbClr val="0070C0"/>
                </a:solidFill>
              </a:rPr>
              <a:t>, </a:t>
            </a:r>
            <a:r>
              <a:rPr lang="ru-RU" sz="650" dirty="0">
                <a:solidFill>
                  <a:srgbClr val="0070C0"/>
                </a:solidFill>
              </a:rPr>
              <a:t>чтобы направлять электронные заявки на обучение.</a:t>
            </a:r>
            <a:endParaRPr lang="ru-RU" sz="65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459693" y="138788"/>
            <a:ext cx="2196434" cy="1923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50" dirty="0"/>
              <a:t>Как получить сертификат дополнительного образования</a:t>
            </a:r>
          </a:p>
        </p:txBody>
      </p:sp>
      <p:pic>
        <p:nvPicPr>
          <p:cNvPr id="76" name="Picture 7" descr="C:\Users\Semyon\Desktop\Новый точечный рисунок.bm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010" y="2034540"/>
            <a:ext cx="417330" cy="381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7098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431</Words>
  <Application>Microsoft Office PowerPoint</Application>
  <PresentationFormat>Экран (4:3)</PresentationFormat>
  <Paragraphs>33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Ирина Дорофеева</dc:creator>
  <cp:lastModifiedBy>Ирина Дорофеева</cp:lastModifiedBy>
  <cp:revision>1</cp:revision>
  <dcterms:created xsi:type="dcterms:W3CDTF">2019-10-22T04:58:01Z</dcterms:created>
  <dcterms:modified xsi:type="dcterms:W3CDTF">2019-10-22T05:02:30Z</dcterms:modified>
</cp:coreProperties>
</file>