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0" r:id="rId1"/>
  </p:sldMasterIdLst>
  <p:notesMasterIdLst>
    <p:notesMasterId r:id="rId3"/>
  </p:notesMasterIdLst>
  <p:sldIdLst>
    <p:sldId id="326" r:id="rId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 Комарова" initials="ИК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939" autoAdjust="0"/>
  </p:normalViewPr>
  <p:slideViewPr>
    <p:cSldViewPr>
      <p:cViewPr>
        <p:scale>
          <a:sx n="125" d="100"/>
          <a:sy n="125" d="100"/>
        </p:scale>
        <p:origin x="-912" y="48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D618F2-E8AB-4EF1-BC79-A2A2A0C8DCAF}" type="datetimeFigureOut">
              <a:rPr lang="ru-RU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5AEFC87-1A93-479C-806A-F7B5F8AAE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785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5" y="2130432"/>
            <a:ext cx="8420101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01076-8E09-4A4E-A9F3-603B12CF259B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D5B89D-F9BD-443F-A2F0-AD29F7497C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06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E63782-E830-4EF4-88C5-3685D2E25522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ACE7F-A3DC-464F-84A4-89D3D88EC4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85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2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8" y="274642"/>
            <a:ext cx="6521449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81EA0F-27CB-4321-B5BA-4598B334773C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77A6D-F161-4B7C-8542-8272F84562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15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859363-480B-4956-B02A-8EEFDD812F33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31B1A5-A361-42A2-A433-596B667812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356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11" y="4406901"/>
            <a:ext cx="84201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11" y="2906716"/>
            <a:ext cx="84201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703725-B40A-4466-9C97-B2E2C71709C5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97E2A-33F3-4E15-9EAA-EC8DAC48BF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75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4" y="1600201"/>
            <a:ext cx="437515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5" y="1600201"/>
            <a:ext cx="437515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915EEA-22E8-499C-A507-EB6CB502EEAB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0FEBD-ADF4-4725-84E1-A2086D8529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55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2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7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7" y="1535113"/>
            <a:ext cx="43785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2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7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7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97C4F5-6F1E-47D3-9C70-B32E32E06996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AB455-F039-4152-8E26-422238285C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66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D02E20-6918-42B5-8D8F-0B5FF681A89F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CF3F9D-3E9F-4C0B-BA01-8AA789B582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288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5E82B0-AF06-4A67-8E4D-E56589B3A2E4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8BFB6-CE2A-4E26-BAEF-BD15C0DFB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74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5" y="273050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5" y="273057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5" y="1435105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2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7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83217D-FC2C-410C-851A-E6E55CB35314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6A979-9F86-4BDF-BB33-0E137D7D4A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74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3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2" indent="0">
              <a:buNone/>
              <a:defRPr sz="2800"/>
            </a:lvl2pPr>
            <a:lvl3pPr marL="914323" indent="0">
              <a:buNone/>
              <a:defRPr sz="2400"/>
            </a:lvl3pPr>
            <a:lvl4pPr marL="1371485" indent="0">
              <a:buNone/>
              <a:defRPr sz="2000"/>
            </a:lvl4pPr>
            <a:lvl5pPr marL="1828647" indent="0">
              <a:buNone/>
              <a:defRPr sz="2000"/>
            </a:lvl5pPr>
            <a:lvl6pPr marL="2285808" indent="0">
              <a:buNone/>
              <a:defRPr sz="2000"/>
            </a:lvl6pPr>
            <a:lvl7pPr marL="2742970" indent="0">
              <a:buNone/>
              <a:defRPr sz="2000"/>
            </a:lvl7pPr>
            <a:lvl8pPr marL="3200132" indent="0">
              <a:buNone/>
              <a:defRPr sz="2000"/>
            </a:lvl8pPr>
            <a:lvl9pPr marL="3657294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43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2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7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A49A98-91E2-4386-9B68-4E9088368C01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A92BE-4DB1-41E0-9C49-9D98789C0C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22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4639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222D2E-06FF-468E-89CA-04F59EDCF04D}" type="datetime1">
              <a:rPr lang="ru-RU" smtClean="0"/>
              <a:pPr>
                <a:defRPr/>
              </a:pPr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F21A53-5EBE-42D3-B9DB-432ABEAC0F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4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hf sldNum="0" hdr="0" ftr="0" dt="0"/>
  <p:txStyles>
    <p:titleStyle>
      <a:lvl1pPr algn="ctr" defTabSz="91432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1" indent="-342871" algn="l" defTabSz="9143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8" indent="-285725" algn="l" defTabSz="91432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4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6" indent="-228581" algn="l" defTabSz="91432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8" indent="-228581" algn="l" defTabSz="91432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89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1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3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4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7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2784" y="1428606"/>
            <a:ext cx="3333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Вам принесли подписанное заявление</a:t>
            </a:r>
          </a:p>
        </p:txBody>
      </p:sp>
      <p:sp>
        <p:nvSpPr>
          <p:cNvPr id="7" name="Шестиугольник 6"/>
          <p:cNvSpPr/>
          <p:nvPr/>
        </p:nvSpPr>
        <p:spPr>
          <a:xfrm rot="5400000">
            <a:off x="140896" y="1863130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76776" y="177436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0908" y="1871067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6776" y="211365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90590" y="2210362"/>
            <a:ext cx="5164" cy="3600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88050" y="1772816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936" y="181445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Откройте личный кабинет системы АИС «Реестр сертификатов</a:t>
            </a:r>
            <a:r>
              <a:rPr lang="ru-RU" sz="900" dirty="0" smtClean="0">
                <a:solidFill>
                  <a:srgbClr val="0070C0"/>
                </a:solidFill>
              </a:rPr>
              <a:t>»</a:t>
            </a:r>
            <a:r>
              <a:rPr lang="en-US" sz="900" dirty="0" smtClean="0">
                <a:solidFill>
                  <a:srgbClr val="0070C0"/>
                </a:solidFill>
              </a:rPr>
              <a:t> </a:t>
            </a:r>
            <a:r>
              <a:rPr lang="ru-RU" sz="900" dirty="0" smtClean="0">
                <a:solidFill>
                  <a:srgbClr val="0070C0"/>
                </a:solidFill>
              </a:rPr>
              <a:t>  </a:t>
            </a:r>
            <a:r>
              <a:rPr lang="en-US" sz="900" dirty="0" smtClean="0">
                <a:solidFill>
                  <a:srgbClr val="FF0000"/>
                </a:solidFill>
              </a:rPr>
              <a:t>&lt;</a:t>
            </a:r>
            <a:r>
              <a:rPr lang="ru-RU" sz="900" dirty="0" smtClean="0">
                <a:solidFill>
                  <a:srgbClr val="FF0000"/>
                </a:solidFill>
              </a:rPr>
              <a:t>доменное имя/</a:t>
            </a:r>
            <a:r>
              <a:rPr lang="en-US" sz="900" dirty="0" err="1" smtClean="0">
                <a:solidFill>
                  <a:srgbClr val="FF0000"/>
                </a:solidFill>
              </a:rPr>
              <a:t>ip</a:t>
            </a:r>
            <a:r>
              <a:rPr lang="en-US" sz="900" dirty="0" smtClean="0">
                <a:solidFill>
                  <a:srgbClr val="FF0000"/>
                </a:solidFill>
              </a:rPr>
              <a:t>-</a:t>
            </a:r>
            <a:r>
              <a:rPr lang="ru-RU" sz="900" dirty="0" smtClean="0">
                <a:solidFill>
                  <a:srgbClr val="FF0000"/>
                </a:solidFill>
              </a:rPr>
              <a:t>адрес требует уточнения</a:t>
            </a:r>
            <a:r>
              <a:rPr lang="en-US" sz="900" dirty="0" smtClean="0">
                <a:solidFill>
                  <a:srgbClr val="FF0000"/>
                </a:solidFill>
              </a:rPr>
              <a:t>&gt;</a:t>
            </a:r>
            <a:endParaRPr lang="ru-RU" sz="900" dirty="0">
              <a:solidFill>
                <a:srgbClr val="FF0000"/>
              </a:solidFill>
            </a:endParaRPr>
          </a:p>
          <a:p>
            <a:pPr algn="just"/>
            <a:r>
              <a:rPr lang="ru-RU" sz="900" dirty="0" smtClean="0">
                <a:solidFill>
                  <a:srgbClr val="0070C0"/>
                </a:solidFill>
              </a:rPr>
              <a:t>Укажите реквизиты заявления и номер сертификата в поле поиска заявки. Найдите заявку.</a:t>
            </a:r>
            <a:endParaRPr lang="ru-RU" sz="900" dirty="0">
              <a:solidFill>
                <a:srgbClr val="0070C0"/>
              </a:solidFill>
            </a:endParaRPr>
          </a:p>
        </p:txBody>
      </p:sp>
      <p:sp>
        <p:nvSpPr>
          <p:cNvPr id="14" name="Шестиугольник 13"/>
          <p:cNvSpPr/>
          <p:nvPr/>
        </p:nvSpPr>
        <p:spPr>
          <a:xfrm rot="5400000">
            <a:off x="144300" y="2829776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80180" y="2741010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4312" y="2837713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0180" y="3080305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93994" y="3177008"/>
            <a:ext cx="5164" cy="9429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91454" y="2739462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4340" y="2781104"/>
            <a:ext cx="25922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Сопоставьте данные, указанные в заявлении, с документами ребенка и родителя (законного представителя). Подтвердите правильность данных в заявлении. В случае если у Вас есть доступ к просмотру персональных данных в системе АИС «Реестр сертификатов» (используется </a:t>
            </a:r>
            <a:r>
              <a:rPr lang="en-US" sz="900" dirty="0" err="1">
                <a:solidFill>
                  <a:srgbClr val="0070C0"/>
                </a:solidFill>
              </a:rPr>
              <a:t>VipNet</a:t>
            </a:r>
            <a:r>
              <a:rPr lang="ru-RU" sz="900" dirty="0">
                <a:solidFill>
                  <a:srgbClr val="0070C0"/>
                </a:solidFill>
              </a:rPr>
              <a:t>-канал) сопоставьте данные с введенными в систему.</a:t>
            </a:r>
          </a:p>
        </p:txBody>
      </p:sp>
      <p:sp>
        <p:nvSpPr>
          <p:cNvPr id="21" name="Шестиугольник 20"/>
          <p:cNvSpPr/>
          <p:nvPr/>
        </p:nvSpPr>
        <p:spPr>
          <a:xfrm rot="5400000">
            <a:off x="6526956" y="1460768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6462836" y="1372003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466968" y="1468705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462836" y="1711298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6674111" y="1808000"/>
            <a:ext cx="2540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6674110" y="1370454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86996" y="1412096"/>
            <a:ext cx="25922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Разместите свои образовательные программы в навигаторе </a:t>
            </a:r>
            <a:r>
              <a:rPr lang="en-US" sz="900" dirty="0">
                <a:solidFill>
                  <a:srgbClr val="FF0000"/>
                </a:solidFill>
              </a:rPr>
              <a:t>volgograd.pfdo.ru</a:t>
            </a:r>
            <a:r>
              <a:rPr lang="en-US" sz="700" dirty="0" smtClean="0">
                <a:solidFill>
                  <a:srgbClr val="0070C0"/>
                </a:solidFill>
              </a:rPr>
              <a:t> </a:t>
            </a:r>
            <a:r>
              <a:rPr lang="ru-RU" sz="900" dirty="0" smtClean="0">
                <a:solidFill>
                  <a:srgbClr val="0070C0"/>
                </a:solidFill>
              </a:rPr>
              <a:t>в </a:t>
            </a:r>
            <a:r>
              <a:rPr lang="ru-RU" sz="900" dirty="0">
                <a:solidFill>
                  <a:srgbClr val="0070C0"/>
                </a:solidFill>
              </a:rPr>
              <a:t>соответствующем реестре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774028" y="200721"/>
            <a:ext cx="83470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Алгоритмы работы с сертификатом дополнительного образования. Что нужно знать учреждению: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152800" y="1392039"/>
            <a:ext cx="0" cy="4107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220792" y="764704"/>
            <a:ext cx="576458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 smtClean="0">
                <a:solidFill>
                  <a:srgbClr val="0070C0"/>
                </a:solidFill>
              </a:rPr>
              <a:t>Начиная с </a:t>
            </a:r>
            <a:r>
              <a:rPr lang="ru-RU" sz="1050" dirty="0" smtClean="0">
                <a:solidFill>
                  <a:srgbClr val="FF0000"/>
                </a:solidFill>
              </a:rPr>
              <a:t>ноября</a:t>
            </a:r>
            <a:r>
              <a:rPr lang="ru-RU" sz="1050" dirty="0" smtClean="0">
                <a:solidFill>
                  <a:srgbClr val="0070C0"/>
                </a:solidFill>
              </a:rPr>
              <a:t> </a:t>
            </a:r>
            <a:r>
              <a:rPr lang="ru-RU" sz="1050" dirty="0" smtClean="0">
                <a:solidFill>
                  <a:srgbClr val="FF0000"/>
                </a:solidFill>
              </a:rPr>
              <a:t>2019 </a:t>
            </a:r>
            <a:r>
              <a:rPr lang="ru-RU" sz="1050" dirty="0">
                <a:solidFill>
                  <a:srgbClr val="FF0000"/>
                </a:solidFill>
              </a:rPr>
              <a:t>года </a:t>
            </a:r>
            <a:r>
              <a:rPr lang="ru-RU" sz="1050" dirty="0">
                <a:solidFill>
                  <a:srgbClr val="0070C0"/>
                </a:solidFill>
              </a:rPr>
              <a:t>к Вам могут обратиться родители (законные представители) детей с целью получения сертификата дополнительного образования.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6393160" y="806559"/>
            <a:ext cx="0" cy="5646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Шестиугольник 38"/>
          <p:cNvSpPr/>
          <p:nvPr/>
        </p:nvSpPr>
        <p:spPr>
          <a:xfrm rot="5400000">
            <a:off x="144300" y="4357618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H="1">
            <a:off x="80180" y="4268852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4312" y="4365555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80180" y="460814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93994" y="4704850"/>
            <a:ext cx="2582" cy="8044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291454" y="4267304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4340" y="4308946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Если Вами установлена корректность внесенных персональных данных – примите заявление и зарегистрируйте его прием в системе АИС «Реестр сертификатов».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После этого, если Вы уполномочены осуществлять подтверждение сертификатов – активируйте сертификат в системе АИС «Реестр сертификатов».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305971" y="1311058"/>
            <a:ext cx="2727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К Вам пришли за оформлением сертификата</a:t>
            </a:r>
          </a:p>
        </p:txBody>
      </p:sp>
      <p:sp>
        <p:nvSpPr>
          <p:cNvPr id="48" name="Шестиугольник 47"/>
          <p:cNvSpPr/>
          <p:nvPr/>
        </p:nvSpPr>
        <p:spPr>
          <a:xfrm rot="5400000">
            <a:off x="3310320" y="1862739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H="1">
            <a:off x="3246200" y="177397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250332" y="1870677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246200" y="211326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460014" y="2209971"/>
            <a:ext cx="5986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3457474" y="1772426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670360" y="181406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Убедитесь, что Заявитель взял с собой необходимые документы</a:t>
            </a:r>
          </a:p>
        </p:txBody>
      </p:sp>
      <p:sp>
        <p:nvSpPr>
          <p:cNvPr id="55" name="Шестиугольник 54"/>
          <p:cNvSpPr/>
          <p:nvPr/>
        </p:nvSpPr>
        <p:spPr>
          <a:xfrm rot="5400000">
            <a:off x="3313724" y="2511202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3249605" y="242243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3253736" y="2519140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249605" y="2761732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463419" y="2858436"/>
            <a:ext cx="5164" cy="5872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3460878" y="2420889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673764" y="2462531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Откройте личный кабинет системы АИС «Реестр сертификатов»</a:t>
            </a:r>
            <a:r>
              <a:rPr lang="en-US" sz="900" dirty="0">
                <a:solidFill>
                  <a:srgbClr val="0070C0"/>
                </a:solidFill>
              </a:rPr>
              <a:t> </a:t>
            </a:r>
            <a:r>
              <a:rPr lang="ru-RU" sz="900" dirty="0" smtClean="0">
                <a:solidFill>
                  <a:srgbClr val="0070C0"/>
                </a:solidFill>
              </a:rPr>
              <a:t>  </a:t>
            </a:r>
            <a:r>
              <a:rPr lang="en-US" sz="900" dirty="0" smtClean="0">
                <a:solidFill>
                  <a:srgbClr val="FF0000"/>
                </a:solidFill>
              </a:rPr>
              <a:t>&lt;</a:t>
            </a:r>
            <a:r>
              <a:rPr lang="ru-RU" sz="900" dirty="0" smtClean="0">
                <a:solidFill>
                  <a:srgbClr val="FF0000"/>
                </a:solidFill>
              </a:rPr>
              <a:t>доменное имя/</a:t>
            </a:r>
            <a:r>
              <a:rPr lang="en-US" sz="900" dirty="0" err="1" smtClean="0">
                <a:solidFill>
                  <a:srgbClr val="FF0000"/>
                </a:solidFill>
              </a:rPr>
              <a:t>ip</a:t>
            </a:r>
            <a:r>
              <a:rPr lang="en-US" sz="900" dirty="0" smtClean="0">
                <a:solidFill>
                  <a:srgbClr val="FF0000"/>
                </a:solidFill>
              </a:rPr>
              <a:t>-</a:t>
            </a:r>
            <a:r>
              <a:rPr lang="ru-RU" sz="900" dirty="0" smtClean="0">
                <a:solidFill>
                  <a:srgbClr val="FF0000"/>
                </a:solidFill>
              </a:rPr>
              <a:t>адрес требует уточнения</a:t>
            </a:r>
            <a:r>
              <a:rPr lang="en-US" sz="900" dirty="0" smtClean="0">
                <a:solidFill>
                  <a:srgbClr val="FF0000"/>
                </a:solidFill>
              </a:rPr>
              <a:t>&gt;</a:t>
            </a:r>
            <a:endParaRPr lang="ru-RU" sz="900" dirty="0">
              <a:solidFill>
                <a:srgbClr val="FF0000"/>
              </a:solidFill>
            </a:endParaRPr>
          </a:p>
          <a:p>
            <a:pPr algn="just"/>
            <a:r>
              <a:rPr lang="ru-RU" sz="900" dirty="0" smtClean="0">
                <a:solidFill>
                  <a:srgbClr val="0070C0"/>
                </a:solidFill>
              </a:rPr>
              <a:t>Совместно с Заявителем заполните заявку на получение сертификата. Галочки должен поставить Заявитель!</a:t>
            </a:r>
            <a:endParaRPr lang="ru-RU" sz="900" dirty="0">
              <a:solidFill>
                <a:srgbClr val="0070C0"/>
              </a:solidFill>
            </a:endParaRPr>
          </a:p>
        </p:txBody>
      </p:sp>
      <p:sp>
        <p:nvSpPr>
          <p:cNvPr id="62" name="Шестиугольник 61"/>
          <p:cNvSpPr/>
          <p:nvPr/>
        </p:nvSpPr>
        <p:spPr>
          <a:xfrm rot="5400000">
            <a:off x="3313724" y="3648090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flipH="1">
            <a:off x="3249605" y="3559325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3253736" y="3656028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3249605" y="3898620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3463419" y="3995322"/>
            <a:ext cx="9376" cy="3889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3460878" y="3557777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673764" y="3599419"/>
            <a:ext cx="25922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Проверьте электронную почту: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Распечатайте заявление, формируемое системой и дайте его подписать Заявителю. 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Распечатайте для Заявителя выписку из реестра сертификатов.</a:t>
            </a:r>
          </a:p>
        </p:txBody>
      </p:sp>
      <p:sp>
        <p:nvSpPr>
          <p:cNvPr id="73" name="Шестиугольник 72"/>
          <p:cNvSpPr/>
          <p:nvPr/>
        </p:nvSpPr>
        <p:spPr>
          <a:xfrm rot="5400000">
            <a:off x="3317936" y="4581599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</a:t>
            </a:r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 flipH="1">
            <a:off x="3253817" y="449283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3257948" y="4589537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3253817" y="483212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3467630" y="4928832"/>
            <a:ext cx="2582" cy="8044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3465090" y="4491286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677976" y="4532928"/>
            <a:ext cx="25922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Предоставьте выписку из реестра сертификатов Заявителю.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Примите заявление и зарегистрируйте его прием в системе АИС «Реестр сертификатов».</a:t>
            </a:r>
          </a:p>
          <a:p>
            <a:pPr algn="just"/>
            <a:r>
              <a:rPr lang="ru-RU" sz="900" dirty="0">
                <a:solidFill>
                  <a:srgbClr val="0070C0"/>
                </a:solidFill>
              </a:rPr>
              <a:t>После этого, если Вы уполномочены осуществлять подтверждение сертификатов – активируйте сертификат в системе АИС «Реестр сертификатов».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6465169" y="603121"/>
            <a:ext cx="33843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>
                <a:solidFill>
                  <a:srgbClr val="0070C0"/>
                </a:solidFill>
              </a:rPr>
              <a:t>С момента получения сертификата родители (законные представители) детей могут записываться с его помощью на Ваши образовательные программы</a:t>
            </a:r>
          </a:p>
        </p:txBody>
      </p:sp>
      <p:sp>
        <p:nvSpPr>
          <p:cNvPr id="85" name="Шестиугольник 84"/>
          <p:cNvSpPr/>
          <p:nvPr/>
        </p:nvSpPr>
        <p:spPr>
          <a:xfrm rot="5400000">
            <a:off x="6526956" y="2098637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>
          <a:xfrm flipH="1">
            <a:off x="6462836" y="2009872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6466968" y="2106575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6462836" y="234916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6676651" y="2445869"/>
            <a:ext cx="5164" cy="19763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V="1">
            <a:off x="6674110" y="2008324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886997" y="2049967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Откройте в системе зачисление на образовательные программы. При необходимости установите цены модулей (для сертифицированных программ)</a:t>
            </a:r>
          </a:p>
        </p:txBody>
      </p:sp>
      <p:sp>
        <p:nvSpPr>
          <p:cNvPr id="93" name="Шестиугольник 92"/>
          <p:cNvSpPr/>
          <p:nvPr/>
        </p:nvSpPr>
        <p:spPr>
          <a:xfrm rot="5400000">
            <a:off x="6526956" y="2868164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flipH="1">
            <a:off x="6462836" y="277939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6466968" y="2876102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6462836" y="311869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flipH="1">
            <a:off x="6674111" y="3215397"/>
            <a:ext cx="2540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flipV="1">
            <a:off x="6674110" y="2777851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886997" y="2819492"/>
            <a:ext cx="25922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Просматривайте поступающие заявки на обучение в личном кабинете системы </a:t>
            </a:r>
            <a:r>
              <a:rPr lang="en-US" sz="900" dirty="0">
                <a:solidFill>
                  <a:srgbClr val="FF0000"/>
                </a:solidFill>
              </a:rPr>
              <a:t>volgograd.pfdo.ru</a:t>
            </a:r>
            <a:r>
              <a:rPr lang="en-US" sz="900" dirty="0" smtClean="0">
                <a:solidFill>
                  <a:srgbClr val="0070C0"/>
                </a:solidFill>
              </a:rPr>
              <a:t> </a:t>
            </a:r>
            <a:r>
              <a:rPr lang="ru-RU" sz="900" dirty="0" smtClean="0">
                <a:solidFill>
                  <a:srgbClr val="0070C0"/>
                </a:solidFill>
              </a:rPr>
              <a:t>Подтверждайте </a:t>
            </a:r>
            <a:r>
              <a:rPr lang="ru-RU" sz="900" dirty="0">
                <a:solidFill>
                  <a:srgbClr val="0070C0"/>
                </a:solidFill>
              </a:rPr>
              <a:t>заявки.</a:t>
            </a:r>
          </a:p>
        </p:txBody>
      </p:sp>
      <p:sp>
        <p:nvSpPr>
          <p:cNvPr id="101" name="Шестиугольник 100"/>
          <p:cNvSpPr/>
          <p:nvPr/>
        </p:nvSpPr>
        <p:spPr>
          <a:xfrm rot="5400000">
            <a:off x="6531048" y="3499190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  <a:r>
              <a:rPr lang="en-US" sz="1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’</a:t>
            </a:r>
            <a:endParaRPr lang="ru-RU" sz="1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 flipH="1">
            <a:off x="6466928" y="3410425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6471060" y="3507128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6466928" y="3749720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6680742" y="3846423"/>
            <a:ext cx="5164" cy="2504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6678202" y="3408877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891088" y="345052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В случае личного посещения родителем (законным представителям) в целях записи на программу – создайте заявку через свой личный кабинет и подтвердите ее.</a:t>
            </a:r>
          </a:p>
        </p:txBody>
      </p:sp>
      <p:sp>
        <p:nvSpPr>
          <p:cNvPr id="109" name="Шестиугольник 108"/>
          <p:cNvSpPr/>
          <p:nvPr/>
        </p:nvSpPr>
        <p:spPr>
          <a:xfrm rot="5400000">
            <a:off x="6534580" y="4290474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</a:t>
            </a:r>
          </a:p>
        </p:txBody>
      </p:sp>
      <p:cxnSp>
        <p:nvCxnSpPr>
          <p:cNvPr id="110" name="Прямая соединительная линия 109"/>
          <p:cNvCxnSpPr/>
          <p:nvPr/>
        </p:nvCxnSpPr>
        <p:spPr>
          <a:xfrm flipH="1">
            <a:off x="6470460" y="4201709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6474592" y="4298411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6470460" y="4541004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H="1">
            <a:off x="6681735" y="4637707"/>
            <a:ext cx="2540" cy="1119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flipV="1">
            <a:off x="6681734" y="4200161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6894620" y="4241802"/>
            <a:ext cx="25922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Получите подписанное заявление на обучение и подтвердите зачисление ребенка. Договор заключен.</a:t>
            </a:r>
          </a:p>
        </p:txBody>
      </p:sp>
      <p:sp>
        <p:nvSpPr>
          <p:cNvPr id="117" name="Шестиугольник 116"/>
          <p:cNvSpPr/>
          <p:nvPr/>
        </p:nvSpPr>
        <p:spPr>
          <a:xfrm rot="5400000">
            <a:off x="6526956" y="4963788"/>
            <a:ext cx="309716" cy="276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  <a:endParaRPr lang="ru-RU" sz="1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18" name="Прямая соединительная линия 117"/>
          <p:cNvCxnSpPr/>
          <p:nvPr/>
        </p:nvCxnSpPr>
        <p:spPr>
          <a:xfrm flipH="1">
            <a:off x="6462836" y="4875023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>
            <a:off x="6466968" y="4971726"/>
            <a:ext cx="0" cy="2487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>
            <a:off x="6462836" y="5214317"/>
            <a:ext cx="218978" cy="1024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flipH="1">
            <a:off x="6675380" y="5311021"/>
            <a:ext cx="1270" cy="2504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 flipV="1">
            <a:off x="6674110" y="4873475"/>
            <a:ext cx="2805174" cy="38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6886997" y="4915117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rgbClr val="0070C0"/>
                </a:solidFill>
              </a:rPr>
              <a:t>Изучайте инструкции и смотрите обучающие видео для самостоятельного использования имеющихся возможностей личного кабинета системы </a:t>
            </a:r>
            <a:r>
              <a:rPr lang="en-US" sz="900" dirty="0" smtClean="0">
                <a:solidFill>
                  <a:srgbClr val="FF0000"/>
                </a:solidFill>
              </a:rPr>
              <a:t>volgograd.pfdo.ru</a:t>
            </a:r>
            <a:r>
              <a:rPr lang="ru-RU" sz="900" dirty="0" smtClean="0">
                <a:solidFill>
                  <a:srgbClr val="FF0000"/>
                </a:solidFill>
              </a:rPr>
              <a:t>.</a:t>
            </a:r>
            <a:endParaRPr lang="ru-RU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9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9495</TotalTime>
  <Words>397</Words>
  <Application>Microsoft Office PowerPoint</Application>
  <PresentationFormat>Лист A4 (210x297 мм)</PresentationFormat>
  <Paragraphs>38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аспекты использования методик расчета нормативов затрат на оказание услуг по содержанию и обучению детей с учетом специфики предоставляемых услуг и региональных особенностей деятельности ДОУ.</dc:title>
  <dc:creator>Семен</dc:creator>
  <cp:lastModifiedBy>Ирина Дорофеева</cp:lastModifiedBy>
  <cp:revision>317</cp:revision>
  <dcterms:created xsi:type="dcterms:W3CDTF">2010-08-25T03:43:27Z</dcterms:created>
  <dcterms:modified xsi:type="dcterms:W3CDTF">2019-10-22T05:00:15Z</dcterms:modified>
</cp:coreProperties>
</file>